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68" r:id="rId2"/>
    <p:sldId id="503" r:id="rId3"/>
    <p:sldId id="499" r:id="rId4"/>
    <p:sldId id="504" r:id="rId5"/>
    <p:sldId id="502" r:id="rId6"/>
    <p:sldId id="501" r:id="rId7"/>
    <p:sldId id="508" r:id="rId8"/>
    <p:sldId id="509" r:id="rId9"/>
    <p:sldId id="510" r:id="rId10"/>
    <p:sldId id="511" r:id="rId11"/>
    <p:sldId id="512" r:id="rId12"/>
    <p:sldId id="513" r:id="rId13"/>
    <p:sldId id="514" r:id="rId14"/>
    <p:sldId id="505" r:id="rId15"/>
    <p:sldId id="264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AA00"/>
    <a:srgbClr val="766363"/>
    <a:srgbClr val="FFF5EA"/>
    <a:srgbClr val="00324D"/>
    <a:srgbClr val="FF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04"/>
    <p:restoredTop sz="86369"/>
  </p:normalViewPr>
  <p:slideViewPr>
    <p:cSldViewPr snapToGrid="0">
      <p:cViewPr varScale="1">
        <p:scale>
          <a:sx n="59" d="100"/>
          <a:sy n="59" d="100"/>
        </p:scale>
        <p:origin x="1086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5336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9999AFE6-721E-1D92-FFC0-72E02DBB97B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A598C0A-ECF9-B897-80D5-1AE7ABA305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369B9F-131C-2846-AB8F-CEE154B4CAEB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788F308B-0102-A0B4-9A23-E807C735E85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E7CACDD-5D14-572A-2591-609B03F1682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93070F-3F68-E043-9CC3-B53B4F22454C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7004591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2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660CB96-A603-FF42-AE46-F5F75F80A67B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06C58E-460D-4A4B-B0C2-1191B9D14FCB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13026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89272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906C58E-460D-4A4B-B0C2-1191B9D14FCB}" type="slidenum">
              <a:rPr lang="es-CO" smtClean="0"/>
              <a:t>14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582742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95260C-E8AD-B240-9481-5B2FE14A60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F4960B-AC04-294C-9B8A-B10830EF5F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F720DD-BA8F-C443-A59E-F0EEAF843A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1676A-B50F-4048-B9A0-67475225D0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B408DD-191C-9940-B5DC-9B04378C8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3794502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C07BF5-7EFA-9943-8CEE-7006AC89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EFF53FB-B16B-7444-99CF-B7533C11E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9133D3-834D-0942-99DE-29F15E8DC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5A02E1-CB07-7943-ACA2-6FF8387D3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BC7A9-2B5F-1841-91C8-9460E3E55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478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7B25968F-984F-8BF4-4FF0-2432A9923EB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027833" y="317431"/>
            <a:ext cx="811391" cy="790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8285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C11DF48-6A7C-3349-8650-2AA87E5D5E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5D61C96-3D9F-F745-A812-5EC81CEB48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F61D3C-242D-F544-9883-3EEF515CE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AB2518-6961-A143-A5EE-C5606EBA48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6FEAD3-1533-7A45-8011-C0C84A1DC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816216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 descr="Patrón de fondo&#10;&#10;Descripción generada automáticamente">
            <a:extLst>
              <a:ext uri="{FF2B5EF4-FFF2-40B4-BE49-F238E27FC236}">
                <a16:creationId xmlns:a16="http://schemas.microsoft.com/office/drawing/2014/main" id="{EDE1298D-A4F7-F1E4-F1B3-3D2F5117E0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69B39820-C822-5D71-439D-76D8E95C16E9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1054859" y="303050"/>
            <a:ext cx="855785" cy="833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603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CE09D5-8681-04F4-0AD1-7206C3FF5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EB62C8D-42BE-8DF8-DDA7-6DDCB2389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9F9D5C3-AD35-C818-D069-AB2D8EBBEE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06A169-E84D-2DE1-E7CC-7058F9C00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45659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nterfaz de usuario gráfica, Texto, Aplicación&#10;&#10;Descripción generada automáticamente">
            <a:extLst>
              <a:ext uri="{FF2B5EF4-FFF2-40B4-BE49-F238E27FC236}">
                <a16:creationId xmlns:a16="http://schemas.microsoft.com/office/drawing/2014/main" id="{7DFF890D-F3AC-9928-32A3-F179DB21A0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946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817F6C-CDBB-234C-B00B-255C60E54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9743F10-0075-0F47-A0C2-0071CB2B38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AB4C6E2-1F45-C54F-A384-6BA60BB5E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F44B0E8-9C87-6C41-96F5-6419B50005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DD08979-815A-D443-B424-FB031F975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4220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4B3E04-413C-394A-94BD-6FD1D56E1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2E8DEAC-948A-0F4A-9098-1EA5A30BE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0E9B39-9659-7747-851C-17A0C73C8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990AE33-28EE-274E-8E15-02A1474831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EA1D99B-0619-1847-8509-03589920E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376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0119BB-39AA-4B48-BB60-3EE344FF2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E8365F-8201-9D4B-85A4-E53E8819A8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74364B-4945-0A4D-A279-35519E3F46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868BFB1-0C38-A141-AB7B-22CD10FF3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FF6516E-C104-3E4A-BC0F-DC137BD98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2C08597-16B2-3B42-B59A-8815DD747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42547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44272C-3F8B-AF4A-82BE-E5BE9107D7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4B8DA00-E62A-A54E-BC50-AEBAAF251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6E9F7D8-1A62-544F-A4E2-23A591854BA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21895FC1-5F27-B640-81B9-33366BECB5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00D0329-F1AE-FE44-A7B4-B16B429A0C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A80CE19-B065-6E4F-A207-999BBF94CA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299C46BF-4920-E443-B109-668969C5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C417FDA-D0D0-AD4C-9F49-6FFEC4BC6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69540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92FB5-1F0C-DE4B-8A05-DE0792814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AF7F14C-AA7D-3049-A400-4AC6EED53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46EF7E-3912-BF43-BEB6-49819D4E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BD767C9-209C-E54C-90E7-5176E4464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851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7E92712-14E7-954C-8C23-33CD3DBD7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D7BCE5F-F417-1247-9F26-F4B713468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0B4FC7D-A6BA-0840-87AD-C71B1896B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41620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F2BE35-F0B5-DA4A-BE9E-AACFF26FF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E62C38B-5384-914E-829A-352266F70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79E434B-6E01-8148-AB00-051DDD4020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E3E8B8D-7A8A-794B-83A8-6920142B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82F34C9-1A26-0B41-8AE3-21E599CC56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2100B2-B969-0340-BEE2-F5FE05353D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97146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ADFDE3-8BDA-6F45-A442-3C2913AE5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8B3433-597C-7E43-A088-A50E443431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0DB791-C948-D149-A74A-0C0DFCA0B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145138C-C370-6E42-902A-0DD2F4F614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A61561C-CA9F-0943-8A3E-60233368C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7B72CA4-FB9F-FB4B-8159-119C3846C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6950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6EFFBE1-33C9-1D48-A916-7535B68EC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778E02A-26CF-6C46-A280-67C4AA0551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E7CDF9-2DDE-C04D-A9B9-78F138A1C3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86248-06F7-A441-A47A-264EBD310E11}" type="datetimeFigureOut">
              <a:rPr lang="es-CO" smtClean="0"/>
              <a:t>8/07/2025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67570B4-267C-034E-B58B-04C03C9E55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41693D-7DB1-1144-97E3-85753EC9A0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E15DF6-230E-2E43-B847-68755106EC6D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6260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2" r:id="rId11"/>
    <p:sldLayoutId id="2147483659" r:id="rId12"/>
    <p:sldLayoutId id="2147483663" r:id="rId13"/>
    <p:sldLayoutId id="2147483675" r:id="rId14"/>
    <p:sldLayoutId id="214748367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995422" y="2551837"/>
            <a:ext cx="645367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Nombre</a:t>
            </a:r>
          </a:p>
          <a:p>
            <a:r>
              <a:rPr lang="es-ES" sz="5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Work Sans" pitchFamily="2" charset="77"/>
              </a:rPr>
              <a:t>Del Proyecto</a:t>
            </a:r>
            <a:endParaRPr lang="es-ES" sz="4000" b="1" dirty="0">
              <a:solidFill>
                <a:schemeClr val="tx1">
                  <a:lumMod val="75000"/>
                  <a:lumOff val="25000"/>
                </a:schemeClr>
              </a:solidFill>
              <a:latin typeface="Work Sans" pitchFamily="2" charset="77"/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FBDEB08-DE5A-B0C2-B0FE-954002411545}"/>
              </a:ext>
            </a:extLst>
          </p:cNvPr>
          <p:cNvSpPr txBox="1">
            <a:spLocks/>
          </p:cNvSpPr>
          <p:nvPr/>
        </p:nvSpPr>
        <p:spPr>
          <a:xfrm>
            <a:off x="6498769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3C65CF2-4CAC-4B81-D093-E60894228000}"/>
              </a:ext>
            </a:extLst>
          </p:cNvPr>
          <p:cNvSpPr txBox="1">
            <a:spLocks/>
          </p:cNvSpPr>
          <p:nvPr/>
        </p:nvSpPr>
        <p:spPr>
          <a:xfrm>
            <a:off x="8500314" y="2761818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</p:spTree>
    <p:extLst>
      <p:ext uri="{BB962C8B-B14F-4D97-AF65-F5344CB8AC3E}">
        <p14:creationId xmlns:p14="http://schemas.microsoft.com/office/powerpoint/2010/main" val="30796166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hace el Sistema: Operaciones que los perfiles pueden hacer (ModProceso1, ModProceso2, ModProceso3)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Qué NO hace el Sistema: Operaciones que NO va hacer el Sistema (ModProceso4, ModProceso5).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Tecnologías: Descripción de tecnologías del proyecto (Arquitectura de software, patrones de diseño, Back-</a:t>
            </a:r>
            <a:r>
              <a:rPr lang="es-MX" sz="1600" dirty="0" err="1">
                <a:latin typeface="Work Sans Light" pitchFamily="2" charset="77"/>
              </a:rPr>
              <a:t>End</a:t>
            </a:r>
            <a:r>
              <a:rPr lang="es-MX" sz="1600" dirty="0">
                <a:latin typeface="Work Sans Light" pitchFamily="2" charset="77"/>
              </a:rPr>
              <a:t>, </a:t>
            </a:r>
            <a:r>
              <a:rPr lang="es-MX" sz="1600" dirty="0" err="1">
                <a:latin typeface="Work Sans Light" pitchFamily="2" charset="77"/>
              </a:rPr>
              <a:t>Frond-End</a:t>
            </a:r>
            <a:r>
              <a:rPr lang="es-MX" sz="1600" dirty="0">
                <a:latin typeface="Work Sans Light" pitchFamily="2" charset="77"/>
              </a:rPr>
              <a:t>, librerías, </a:t>
            </a:r>
            <a:r>
              <a:rPr lang="es-MX" sz="1600" dirty="0" err="1">
                <a:latin typeface="Work Sans Light" pitchFamily="2" charset="77"/>
              </a:rPr>
              <a:t>frameworks</a:t>
            </a:r>
            <a:r>
              <a:rPr lang="es-MX" sz="1600" dirty="0">
                <a:latin typeface="Work Sans Light" pitchFamily="2" charset="77"/>
              </a:rPr>
              <a:t>, entre otros)</a:t>
            </a:r>
          </a:p>
          <a:p>
            <a:endParaRPr lang="es-MX" sz="1600" b="1" dirty="0">
              <a:latin typeface="Work Sans Light" pitchFamily="2" charset="77"/>
            </a:endParaRPr>
          </a:p>
          <a:p>
            <a:endParaRPr lang="es-MX" sz="1600" b="1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</p:txBody>
      </p:sp>
    </p:spTree>
    <p:extLst>
      <p:ext uri="{BB962C8B-B14F-4D97-AF65-F5344CB8AC3E}">
        <p14:creationId xmlns:p14="http://schemas.microsoft.com/office/powerpoint/2010/main" val="3849793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Alcance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342347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cronograma: Hasta dónde va el proyecto en términos de Tiempo, actividades, evidencias, responsables, entre otros (Revisar concepto de Modelo Gantt)</a:t>
            </a:r>
          </a:p>
          <a:p>
            <a:endParaRPr lang="es-MX" sz="1600" dirty="0">
              <a:latin typeface="Work Sans Light" pitchFamily="2" charset="77"/>
            </a:endParaRPr>
          </a:p>
          <a:p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endParaRPr lang="es-MX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83826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Delimitación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260831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>
            <a:normAutofit/>
          </a:bodyPr>
          <a:lstStyle/>
          <a:p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Entregables Proyecto Formativo</a:t>
            </a:r>
            <a:b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</a:br>
            <a:r>
              <a:rPr lang="es-ES" sz="3200" dirty="0">
                <a:solidFill>
                  <a:schemeClr val="bg1"/>
                </a:solidFill>
                <a:latin typeface="Work Sans Medium" pitchFamily="2" charset="77"/>
              </a:rPr>
              <a:t>por Trimestre</a:t>
            </a:r>
            <a:endParaRPr lang="es-CO" sz="3200" dirty="0">
              <a:solidFill>
                <a:schemeClr val="bg1"/>
              </a:solidFill>
              <a:latin typeface="Work Sans Medium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1E176E7-6E48-7043-4A78-359C9D31D057}"/>
              </a:ext>
            </a:extLst>
          </p:cNvPr>
          <p:cNvSpPr txBox="1"/>
          <p:nvPr/>
        </p:nvSpPr>
        <p:spPr>
          <a:xfrm>
            <a:off x="1366063" y="188101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Plan de Proyecto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Levantamiento de Información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Procesos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IEEE-830 o Historias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Casos de Uso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Casos de Uso Extendido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Diagrama de Clases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Prototipo No Funcional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ES" sz="1400" dirty="0">
                <a:latin typeface="Work Sans Light" pitchFamily="2" charset="77"/>
              </a:rPr>
              <a:t>Patrón de Diseño</a:t>
            </a: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1CFE1397-E268-A3A6-3EA4-AB17D743D504}"/>
              </a:ext>
            </a:extLst>
          </p:cNvPr>
          <p:cNvGrpSpPr/>
          <p:nvPr/>
        </p:nvGrpSpPr>
        <p:grpSpPr>
          <a:xfrm>
            <a:off x="1111717" y="1494678"/>
            <a:ext cx="3239167" cy="347863"/>
            <a:chOff x="668953" y="1494678"/>
            <a:chExt cx="3239167" cy="347863"/>
          </a:xfrm>
        </p:grpSpPr>
        <p:sp>
          <p:nvSpPr>
            <p:cNvPr id="3" name="Rectángulo 2">
              <a:extLst>
                <a:ext uri="{FF2B5EF4-FFF2-40B4-BE49-F238E27FC236}">
                  <a16:creationId xmlns:a16="http://schemas.microsoft.com/office/drawing/2014/main" id="{5F88D1D8-4E77-172A-4075-4BC0AE7244E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8" name="Título 1">
              <a:extLst>
                <a:ext uri="{FF2B5EF4-FFF2-40B4-BE49-F238E27FC236}">
                  <a16:creationId xmlns:a16="http://schemas.microsoft.com/office/drawing/2014/main" id="{16C39CA5-CC93-B536-2382-65125837F350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Primer Trimestre</a:t>
              </a:r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DA55306B-6A90-067D-7E3E-9A883AF81519}"/>
              </a:ext>
            </a:extLst>
          </p:cNvPr>
          <p:cNvSpPr txBox="1"/>
          <p:nvPr/>
        </p:nvSpPr>
        <p:spPr>
          <a:xfrm>
            <a:off x="1366063" y="4602498"/>
            <a:ext cx="385436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Entidad Relación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Modelo Relacional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Diccionario de Datos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Script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Sentencias DDL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Consultas DML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Automatización de la BBDD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Web – Servidor Local</a:t>
            </a:r>
          </a:p>
        </p:txBody>
      </p:sp>
      <p:grpSp>
        <p:nvGrpSpPr>
          <p:cNvPr id="14" name="Grupo 13">
            <a:extLst>
              <a:ext uri="{FF2B5EF4-FFF2-40B4-BE49-F238E27FC236}">
                <a16:creationId xmlns:a16="http://schemas.microsoft.com/office/drawing/2014/main" id="{4BDEE201-EAE8-3EF0-7D52-A839443BF995}"/>
              </a:ext>
            </a:extLst>
          </p:cNvPr>
          <p:cNvGrpSpPr/>
          <p:nvPr/>
        </p:nvGrpSpPr>
        <p:grpSpPr>
          <a:xfrm>
            <a:off x="1060822" y="4230357"/>
            <a:ext cx="3239167" cy="347863"/>
            <a:chOff x="668953" y="1494678"/>
            <a:chExt cx="3239167" cy="347863"/>
          </a:xfrm>
        </p:grpSpPr>
        <p:sp>
          <p:nvSpPr>
            <p:cNvPr id="15" name="Rectángulo 14">
              <a:extLst>
                <a:ext uri="{FF2B5EF4-FFF2-40B4-BE49-F238E27FC236}">
                  <a16:creationId xmlns:a16="http://schemas.microsoft.com/office/drawing/2014/main" id="{60E7E3DC-F54F-16EE-6193-F3B84790E597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6" name="Título 1">
              <a:extLst>
                <a:ext uri="{FF2B5EF4-FFF2-40B4-BE49-F238E27FC236}">
                  <a16:creationId xmlns:a16="http://schemas.microsoft.com/office/drawing/2014/main" id="{E680F7F2-FBF8-50E2-5177-540E4EFE02C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Segundo Trimestre</a:t>
              </a:r>
            </a:p>
          </p:txBody>
        </p:sp>
      </p:grpSp>
      <p:grpSp>
        <p:nvGrpSpPr>
          <p:cNvPr id="9" name="Grupo 8">
            <a:extLst>
              <a:ext uri="{FF2B5EF4-FFF2-40B4-BE49-F238E27FC236}">
                <a16:creationId xmlns:a16="http://schemas.microsoft.com/office/drawing/2014/main" id="{A3825B01-EA75-13DA-930E-0E7065456FC4}"/>
              </a:ext>
            </a:extLst>
          </p:cNvPr>
          <p:cNvGrpSpPr/>
          <p:nvPr/>
        </p:nvGrpSpPr>
        <p:grpSpPr>
          <a:xfrm>
            <a:off x="4902545" y="2675450"/>
            <a:ext cx="3239167" cy="347863"/>
            <a:chOff x="668953" y="1494678"/>
            <a:chExt cx="3239167" cy="347863"/>
          </a:xfrm>
        </p:grpSpPr>
        <p:sp>
          <p:nvSpPr>
            <p:cNvPr id="10" name="Rectángulo 9">
              <a:extLst>
                <a:ext uri="{FF2B5EF4-FFF2-40B4-BE49-F238E27FC236}">
                  <a16:creationId xmlns:a16="http://schemas.microsoft.com/office/drawing/2014/main" id="{1F95563B-F1FA-3F38-9469-C187B76F2652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11" name="Título 1">
              <a:extLst>
                <a:ext uri="{FF2B5EF4-FFF2-40B4-BE49-F238E27FC236}">
                  <a16:creationId xmlns:a16="http://schemas.microsoft.com/office/drawing/2014/main" id="{5D4107EC-62A9-0CBC-9BAA-31894991FBDA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Tercer Trimestre</a:t>
              </a:r>
            </a:p>
          </p:txBody>
        </p:sp>
      </p:grpSp>
      <p:sp>
        <p:nvSpPr>
          <p:cNvPr id="17" name="CuadroTexto 16">
            <a:extLst>
              <a:ext uri="{FF2B5EF4-FFF2-40B4-BE49-F238E27FC236}">
                <a16:creationId xmlns:a16="http://schemas.microsoft.com/office/drawing/2014/main" id="{9BECBF41-5245-C57F-50B5-C5EEB7FC3623}"/>
              </a:ext>
            </a:extLst>
          </p:cNvPr>
          <p:cNvSpPr txBox="1"/>
          <p:nvPr/>
        </p:nvSpPr>
        <p:spPr>
          <a:xfrm>
            <a:off x="5138058" y="3116381"/>
            <a:ext cx="38543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Planeación de Pruebas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Ejecución de Pruebas</a:t>
            </a:r>
          </a:p>
        </p:txBody>
      </p:sp>
      <p:grpSp>
        <p:nvGrpSpPr>
          <p:cNvPr id="18" name="Grupo 17">
            <a:extLst>
              <a:ext uri="{FF2B5EF4-FFF2-40B4-BE49-F238E27FC236}">
                <a16:creationId xmlns:a16="http://schemas.microsoft.com/office/drawing/2014/main" id="{FCE1BD1E-1D51-E6AF-F105-4076FC2D57D5}"/>
              </a:ext>
            </a:extLst>
          </p:cNvPr>
          <p:cNvGrpSpPr/>
          <p:nvPr/>
        </p:nvGrpSpPr>
        <p:grpSpPr>
          <a:xfrm>
            <a:off x="4909555" y="4722219"/>
            <a:ext cx="3239167" cy="347863"/>
            <a:chOff x="668953" y="1494678"/>
            <a:chExt cx="3239167" cy="347863"/>
          </a:xfrm>
        </p:grpSpPr>
        <p:sp>
          <p:nvSpPr>
            <p:cNvPr id="19" name="Rectángulo 18">
              <a:extLst>
                <a:ext uri="{FF2B5EF4-FFF2-40B4-BE49-F238E27FC236}">
                  <a16:creationId xmlns:a16="http://schemas.microsoft.com/office/drawing/2014/main" id="{D3E0EBBB-9147-55CA-2418-498278054CFC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0" name="Título 1">
              <a:extLst>
                <a:ext uri="{FF2B5EF4-FFF2-40B4-BE49-F238E27FC236}">
                  <a16:creationId xmlns:a16="http://schemas.microsoft.com/office/drawing/2014/main" id="{D72BC5B6-99EB-82E2-EF05-9C929BA4026B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Cuarto Trimestre</a:t>
              </a:r>
            </a:p>
          </p:txBody>
        </p:sp>
      </p:grpSp>
      <p:sp>
        <p:nvSpPr>
          <p:cNvPr id="21" name="CuadroTexto 20">
            <a:extLst>
              <a:ext uri="{FF2B5EF4-FFF2-40B4-BE49-F238E27FC236}">
                <a16:creationId xmlns:a16="http://schemas.microsoft.com/office/drawing/2014/main" id="{FB827742-8BEF-4F91-027F-86DDB60084FD}"/>
              </a:ext>
            </a:extLst>
          </p:cNvPr>
          <p:cNvSpPr txBox="1"/>
          <p:nvPr/>
        </p:nvSpPr>
        <p:spPr>
          <a:xfrm>
            <a:off x="5138058" y="5219739"/>
            <a:ext cx="385436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Instalación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Aplicaciones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Configuración del Servidor de BBDD</a:t>
            </a:r>
          </a:p>
        </p:txBody>
      </p:sp>
      <p:grpSp>
        <p:nvGrpSpPr>
          <p:cNvPr id="22" name="Grupo 21">
            <a:extLst>
              <a:ext uri="{FF2B5EF4-FFF2-40B4-BE49-F238E27FC236}">
                <a16:creationId xmlns:a16="http://schemas.microsoft.com/office/drawing/2014/main" id="{648580DD-9095-EA4C-4032-6CDC04F6E419}"/>
              </a:ext>
            </a:extLst>
          </p:cNvPr>
          <p:cNvGrpSpPr/>
          <p:nvPr/>
        </p:nvGrpSpPr>
        <p:grpSpPr>
          <a:xfrm>
            <a:off x="8350341" y="3568215"/>
            <a:ext cx="3239167" cy="347863"/>
            <a:chOff x="668953" y="1494678"/>
            <a:chExt cx="3239167" cy="347863"/>
          </a:xfrm>
        </p:grpSpPr>
        <p:sp>
          <p:nvSpPr>
            <p:cNvPr id="23" name="Rectángulo 22">
              <a:extLst>
                <a:ext uri="{FF2B5EF4-FFF2-40B4-BE49-F238E27FC236}">
                  <a16:creationId xmlns:a16="http://schemas.microsoft.com/office/drawing/2014/main" id="{13A95A63-0013-4AF3-D361-E97A2D8BAA5A}"/>
                </a:ext>
              </a:extLst>
            </p:cNvPr>
            <p:cNvSpPr/>
            <p:nvPr/>
          </p:nvSpPr>
          <p:spPr>
            <a:xfrm>
              <a:off x="781688" y="1796822"/>
              <a:ext cx="971956" cy="4571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O"/>
            </a:p>
          </p:txBody>
        </p:sp>
        <p:sp>
          <p:nvSpPr>
            <p:cNvPr id="24" name="Título 1">
              <a:extLst>
                <a:ext uri="{FF2B5EF4-FFF2-40B4-BE49-F238E27FC236}">
                  <a16:creationId xmlns:a16="http://schemas.microsoft.com/office/drawing/2014/main" id="{AF8ED4B5-B0F0-DA61-CE59-7D3164807EBC}"/>
                </a:ext>
              </a:extLst>
            </p:cNvPr>
            <p:cNvSpPr txBox="1">
              <a:spLocks/>
            </p:cNvSpPr>
            <p:nvPr/>
          </p:nvSpPr>
          <p:spPr>
            <a:xfrm>
              <a:off x="668953" y="1494678"/>
              <a:ext cx="3239167" cy="294592"/>
            </a:xfrm>
            <a:prstGeom prst="rect">
              <a:avLst/>
            </a:prstGeom>
          </p:spPr>
          <p:txBody>
            <a:bodyPr/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s-CO" sz="1800" b="1" dirty="0">
                  <a:solidFill>
                    <a:srgbClr val="38AA00"/>
                  </a:solidFill>
                  <a:latin typeface="Work Sans Light" pitchFamily="2" charset="77"/>
                </a:rPr>
                <a:t>Quinto Trimestre</a:t>
              </a:r>
            </a:p>
          </p:txBody>
        </p:sp>
      </p:grpSp>
      <p:sp>
        <p:nvSpPr>
          <p:cNvPr id="25" name="CuadroTexto 24">
            <a:extLst>
              <a:ext uri="{FF2B5EF4-FFF2-40B4-BE49-F238E27FC236}">
                <a16:creationId xmlns:a16="http://schemas.microsoft.com/office/drawing/2014/main" id="{ECCF2336-24C1-7B7D-C6B6-ECB6A1DAFDEA}"/>
              </a:ext>
            </a:extLst>
          </p:cNvPr>
          <p:cNvSpPr txBox="1"/>
          <p:nvPr/>
        </p:nvSpPr>
        <p:spPr>
          <a:xfrm>
            <a:off x="8578844" y="4065735"/>
            <a:ext cx="275009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Manual de Usuario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s-MX" sz="1400" dirty="0">
                <a:latin typeface="Work Sans Light" pitchFamily="2" charset="77"/>
              </a:rPr>
              <a:t>Sistema de Información </a:t>
            </a:r>
            <a:r>
              <a:rPr lang="es-MX" sz="1400">
                <a:latin typeface="Work Sans Light" pitchFamily="2" charset="77"/>
              </a:rPr>
              <a:t>Web – Servidor </a:t>
            </a:r>
            <a:r>
              <a:rPr lang="es-MX" sz="1400" dirty="0">
                <a:latin typeface="Work Sans Light" pitchFamily="2" charset="77"/>
              </a:rPr>
              <a:t>Externo</a:t>
            </a:r>
          </a:p>
        </p:txBody>
      </p:sp>
    </p:spTree>
    <p:extLst>
      <p:ext uri="{BB962C8B-B14F-4D97-AF65-F5344CB8AC3E}">
        <p14:creationId xmlns:p14="http://schemas.microsoft.com/office/powerpoint/2010/main" val="2843109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Interfaz de usuario gráfica&#10;&#10;Descripción generada automáticamente">
            <a:extLst>
              <a:ext uri="{FF2B5EF4-FFF2-40B4-BE49-F238E27FC236}">
                <a16:creationId xmlns:a16="http://schemas.microsoft.com/office/drawing/2014/main" id="{A01EB75E-8874-42DD-11A3-2D5CA1D238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22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uadroTexto 5">
            <a:extLst>
              <a:ext uri="{FF2B5EF4-FFF2-40B4-BE49-F238E27FC236}">
                <a16:creationId xmlns:a16="http://schemas.microsoft.com/office/drawing/2014/main" id="{B78A6207-2D79-A9F8-E09D-30C60C0067DF}"/>
              </a:ext>
            </a:extLst>
          </p:cNvPr>
          <p:cNvSpPr txBox="1"/>
          <p:nvPr/>
        </p:nvSpPr>
        <p:spPr>
          <a:xfrm>
            <a:off x="3252112" y="675443"/>
            <a:ext cx="5687776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Nombre</a:t>
            </a:r>
          </a:p>
          <a:p>
            <a:pPr algn="ctr"/>
            <a:r>
              <a:rPr lang="es-CO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Del Proyecto</a:t>
            </a: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7093B0CC-07FB-12E7-E7C8-581324B7AF33}"/>
              </a:ext>
            </a:extLst>
          </p:cNvPr>
          <p:cNvCxnSpPr>
            <a:cxnSpLocks/>
          </p:cNvCxnSpPr>
          <p:nvPr/>
        </p:nvCxnSpPr>
        <p:spPr>
          <a:xfrm>
            <a:off x="5227899" y="3321934"/>
            <a:ext cx="17362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uadroTexto 7">
            <a:extLst>
              <a:ext uri="{FF2B5EF4-FFF2-40B4-BE49-F238E27FC236}">
                <a16:creationId xmlns:a16="http://schemas.microsoft.com/office/drawing/2014/main" id="{9FA07BD2-A8DB-FF10-1E30-572887632351}"/>
              </a:ext>
            </a:extLst>
          </p:cNvPr>
          <p:cNvSpPr txBox="1"/>
          <p:nvPr/>
        </p:nvSpPr>
        <p:spPr>
          <a:xfrm>
            <a:off x="4168816" y="3463724"/>
            <a:ext cx="38543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Apellidos Nombres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Apellidos Nombres</a:t>
            </a:r>
          </a:p>
          <a:p>
            <a:pPr algn="ctr"/>
            <a:r>
              <a:rPr lang="es-ES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Apellidos Nombres</a:t>
            </a:r>
            <a:endParaRPr lang="es-CO" sz="1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2F385990-7F30-A8ED-0FEA-F8EAC01BD49D}"/>
              </a:ext>
            </a:extLst>
          </p:cNvPr>
          <p:cNvSpPr txBox="1"/>
          <p:nvPr/>
        </p:nvSpPr>
        <p:spPr>
          <a:xfrm>
            <a:off x="1068888" y="5279998"/>
            <a:ext cx="100542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Servicio Nacional de Aprendizaje –SENA, Centro de Electricidad Electrónica y Telecomunicaciones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Técnico en Programación de Software - TPS, Primer Trimestre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Instructor Albeiro Ramos</a:t>
            </a:r>
          </a:p>
          <a:p>
            <a:pPr algn="ctr"/>
            <a:r>
              <a:rPr lang="es-ES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Work Sans Light" pitchFamily="2" charset="77"/>
              </a:rPr>
              <a:t>Bogotá, 25 de marzo de 2023</a:t>
            </a:r>
            <a:endParaRPr lang="es-CO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20787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EA97DC05-4A6B-3E0B-D2C7-E6FB8FE7B9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157468" y="2685327"/>
            <a:ext cx="2939970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182520" y="2393549"/>
            <a:ext cx="351474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600" dirty="0">
                <a:solidFill>
                  <a:srgbClr val="38AA00"/>
                </a:solidFill>
                <a:latin typeface="Work Sans Light" pitchFamily="2" charset="77"/>
              </a:rPr>
              <a:t>Introducción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1145896" y="3275635"/>
            <a:ext cx="385436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600" dirty="0">
                <a:latin typeface="Work Sans Light" pitchFamily="2" charset="77"/>
              </a:rPr>
              <a:t>Breve párrafo Introductorio sobre el contexto: sector, organización, producto, servicio, etc.</a:t>
            </a:r>
          </a:p>
          <a:p>
            <a:endParaRPr lang="es-ES" sz="1600" dirty="0">
              <a:latin typeface="Work Sans Light" pitchFamily="2" charset="77"/>
            </a:endParaRPr>
          </a:p>
          <a:p>
            <a:r>
              <a:rPr lang="es-ES" sz="1600" dirty="0">
                <a:latin typeface="Work Sans Light" pitchFamily="2" charset="77"/>
              </a:rPr>
              <a:t>Descripción de la Presentación, es decir, problema, Objetivos, Justificación, alcance y delimitación.</a:t>
            </a:r>
            <a:endParaRPr lang="es-CO" sz="1600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6853874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1">
            <a:extLst>
              <a:ext uri="{FF2B5EF4-FFF2-40B4-BE49-F238E27FC236}">
                <a16:creationId xmlns:a16="http://schemas.microsoft.com/office/drawing/2014/main" id="{62CAF686-2B1F-2A4A-A0F2-CAE3CF59E65B}"/>
              </a:ext>
            </a:extLst>
          </p:cNvPr>
          <p:cNvSpPr txBox="1">
            <a:spLocks/>
          </p:cNvSpPr>
          <p:nvPr/>
        </p:nvSpPr>
        <p:spPr>
          <a:xfrm>
            <a:off x="456236" y="416689"/>
            <a:ext cx="10515600" cy="741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Nombre del Proyecto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2D24723-360A-B357-B421-17CF33D4C0B4}"/>
              </a:ext>
            </a:extLst>
          </p:cNvPr>
          <p:cNvSpPr txBox="1">
            <a:spLocks/>
          </p:cNvSpPr>
          <p:nvPr/>
        </p:nvSpPr>
        <p:spPr>
          <a:xfrm>
            <a:off x="1263775" y="32378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CD37F32-D413-C0B0-1883-F0E6FE54B3BB}"/>
              </a:ext>
            </a:extLst>
          </p:cNvPr>
          <p:cNvSpPr txBox="1">
            <a:spLocks/>
          </p:cNvSpPr>
          <p:nvPr/>
        </p:nvSpPr>
        <p:spPr>
          <a:xfrm>
            <a:off x="3265320" y="3237807"/>
            <a:ext cx="2001545" cy="133436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7779D7A8-BEDD-C9DB-4CEE-7225220AFBCD}"/>
              </a:ext>
            </a:extLst>
          </p:cNvPr>
          <p:cNvSpPr txBox="1"/>
          <p:nvPr/>
        </p:nvSpPr>
        <p:spPr>
          <a:xfrm>
            <a:off x="6653014" y="2489547"/>
            <a:ext cx="454733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>
                <a:latin typeface="Work Sans Light" pitchFamily="2" charset="77"/>
              </a:rPr>
              <a:t>Problema</a:t>
            </a:r>
          </a:p>
          <a:p>
            <a:r>
              <a:rPr lang="es-CO" sz="3200" b="1" dirty="0">
                <a:latin typeface="Work Sans Light" pitchFamily="2" charset="77"/>
              </a:rPr>
              <a:t>Objetivos</a:t>
            </a:r>
          </a:p>
          <a:p>
            <a:r>
              <a:rPr lang="es-CO" sz="3200" b="1" dirty="0">
                <a:latin typeface="Work Sans Light" pitchFamily="2" charset="77"/>
              </a:rPr>
              <a:t>Justificación</a:t>
            </a:r>
          </a:p>
          <a:p>
            <a:r>
              <a:rPr lang="es-CO" sz="3200" b="1" dirty="0">
                <a:latin typeface="Work Sans Light" pitchFamily="2" charset="77"/>
              </a:rPr>
              <a:t>Alcance</a:t>
            </a:r>
          </a:p>
          <a:p>
            <a:r>
              <a:rPr lang="es-CO" sz="3200" b="1" dirty="0">
                <a:latin typeface="Work Sans Light" pitchFamily="2" charset="77"/>
              </a:rPr>
              <a:t>Delimitación</a:t>
            </a:r>
          </a:p>
          <a:p>
            <a:r>
              <a:rPr lang="es-CO" sz="3200" b="1" dirty="0">
                <a:latin typeface="Work Sans Light" pitchFamily="2" charset="77"/>
              </a:rPr>
              <a:t>Entregables Trimestre</a:t>
            </a:r>
          </a:p>
        </p:txBody>
      </p:sp>
    </p:spTree>
    <p:extLst>
      <p:ext uri="{BB962C8B-B14F-4D97-AF65-F5344CB8AC3E}">
        <p14:creationId xmlns:p14="http://schemas.microsoft.com/office/powerpoint/2010/main" val="27420489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Empresa, es decir, nombre, ubicación, a qué se dedica, etc.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Los Procesos en los que se va a intervenir : Proceso1, Proceso2, Proceso3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análisis de la información: Utilización de las Técnicas e Instrumentos de recolección de datos: Revisión Documental (Análisis de datos). Entrevista (Entrevista). Encuesta (Cuestionario). Observación Directa (Diario de Campo). A quiénes: Cargo-Funciones.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Las necesidades encontradas: Proceso1 (Descripción del proceso y necesidades encontradas). Proceso2 (Descripción del proceso y necesidades encontradas). Proceso3 (Descripción del proceso y necesidades encontradas).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</p:txBody>
      </p:sp>
    </p:spTree>
    <p:extLst>
      <p:ext uri="{BB962C8B-B14F-4D97-AF65-F5344CB8AC3E}">
        <p14:creationId xmlns:p14="http://schemas.microsoft.com/office/powerpoint/2010/main" val="28748887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Problema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15004030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B65FDE73-C641-1100-C209-6B5902DCC3EC}"/>
              </a:ext>
            </a:extLst>
          </p:cNvPr>
          <p:cNvSpPr/>
          <p:nvPr/>
        </p:nvSpPr>
        <p:spPr>
          <a:xfrm>
            <a:off x="1314043" y="593940"/>
            <a:ext cx="3527266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EE37A3CD-1BAC-6175-4755-9AC66A46B6FF}"/>
              </a:ext>
            </a:extLst>
          </p:cNvPr>
          <p:cNvSpPr txBox="1">
            <a:spLocks/>
          </p:cNvSpPr>
          <p:nvPr/>
        </p:nvSpPr>
        <p:spPr>
          <a:xfrm>
            <a:off x="1039184" y="310961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General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BAA83CA-F5E1-3945-40AB-1CB1B233A0BF}"/>
              </a:ext>
            </a:extLst>
          </p:cNvPr>
          <p:cNvSpPr txBox="1"/>
          <p:nvPr/>
        </p:nvSpPr>
        <p:spPr>
          <a:xfrm>
            <a:off x="556218" y="1286827"/>
            <a:ext cx="504291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Desarrollar un Sistema de Información Web GATH para el seguimiento a los procesos de la Empresa Colsanitas.</a:t>
            </a:r>
            <a:endParaRPr lang="es-CO" sz="1600" dirty="0">
              <a:latin typeface="Work Sans Light" pitchFamily="2" charset="77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E7F90470-2942-22C6-7A33-F7E8E2D7C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599" y="-68162"/>
            <a:ext cx="10491486" cy="6994324"/>
          </a:xfrm>
          <a:prstGeom prst="rect">
            <a:avLst/>
          </a:prstGeom>
        </p:spPr>
      </p:pic>
      <p:sp>
        <p:nvSpPr>
          <p:cNvPr id="5" name="Rectángulo 4">
            <a:extLst>
              <a:ext uri="{FF2B5EF4-FFF2-40B4-BE49-F238E27FC236}">
                <a16:creationId xmlns:a16="http://schemas.microsoft.com/office/drawing/2014/main" id="{F5CB49A8-7161-5037-729C-90C8765D1574}"/>
              </a:ext>
            </a:extLst>
          </p:cNvPr>
          <p:cNvSpPr/>
          <p:nvPr/>
        </p:nvSpPr>
        <p:spPr>
          <a:xfrm>
            <a:off x="484946" y="3146130"/>
            <a:ext cx="4166093" cy="34724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802FD35A-EA47-F375-CD6A-B61F8B61B3AD}"/>
              </a:ext>
            </a:extLst>
          </p:cNvPr>
          <p:cNvSpPr txBox="1">
            <a:spLocks/>
          </p:cNvSpPr>
          <p:nvPr/>
        </p:nvSpPr>
        <p:spPr>
          <a:xfrm>
            <a:off x="574055" y="2888203"/>
            <a:ext cx="4076985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sz="3200" dirty="0">
                <a:solidFill>
                  <a:srgbClr val="38AA00"/>
                </a:solidFill>
                <a:latin typeface="Work Sans Light" pitchFamily="2" charset="77"/>
              </a:rPr>
              <a:t>Objetivo Específicos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C78F7BD-2A34-855F-15C3-306C2603A128}"/>
              </a:ext>
            </a:extLst>
          </p:cNvPr>
          <p:cNvSpPr txBox="1"/>
          <p:nvPr/>
        </p:nvSpPr>
        <p:spPr>
          <a:xfrm>
            <a:off x="764324" y="3660486"/>
            <a:ext cx="483481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Usuarios de la Empresa Colsanitas.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vacantes de la Empresa Colsanitas.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horas extra de la Empresa Colsanitas.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ausentismos de la Empresa Colsanitas.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paz y salvos de la </a:t>
            </a:r>
            <a:r>
              <a:rPr lang="es-MX" sz="1600">
                <a:latin typeface="Work Sans Light" pitchFamily="2" charset="77"/>
              </a:rPr>
              <a:t>Empresa Colsanitas.</a:t>
            </a: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Gestionar los reportes gráficos e impresos de la Empresa Colsanitas.</a:t>
            </a:r>
          </a:p>
        </p:txBody>
      </p:sp>
    </p:spTree>
    <p:extLst>
      <p:ext uri="{BB962C8B-B14F-4D97-AF65-F5344CB8AC3E}">
        <p14:creationId xmlns:p14="http://schemas.microsoft.com/office/powerpoint/2010/main" val="591205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C1D880-FC17-3789-2435-5FF7492EA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6236" y="110481"/>
            <a:ext cx="10515600" cy="1325563"/>
          </a:xfrm>
        </p:spPr>
        <p:txBody>
          <a:bodyPr/>
          <a:lstStyle/>
          <a:p>
            <a:r>
              <a:rPr lang="es-CO" dirty="0">
                <a:solidFill>
                  <a:schemeClr val="bg1"/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B987FD05-8B8A-E978-366F-97DF799DBA37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Sistema</a:t>
            </a:r>
            <a:endParaRPr lang="es-CO" sz="1600" b="1" dirty="0">
              <a:solidFill>
                <a:schemeClr val="bg1"/>
              </a:solidFill>
              <a:latin typeface="Work Sans Light" pitchFamily="2" charset="77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EC5FDC4-9A2A-F31D-6455-7D47B1B835F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b="1" dirty="0">
                <a:solidFill>
                  <a:schemeClr val="bg1"/>
                </a:solidFill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CA39C3C-B25E-C804-C832-61458138A925}"/>
              </a:ext>
            </a:extLst>
          </p:cNvPr>
          <p:cNvSpPr txBox="1"/>
          <p:nvPr/>
        </p:nvSpPr>
        <p:spPr>
          <a:xfrm>
            <a:off x="372353" y="1667521"/>
            <a:ext cx="11447293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dirty="0">
                <a:latin typeface="Work Sans Light" pitchFamily="2" charset="77"/>
              </a:rPr>
              <a:t>Párrafo o separación por punto describiendo (máximo 6 líneas por párrafo):</a:t>
            </a:r>
          </a:p>
          <a:p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solución: Se propone el desarrollo de un Sistema de Información Web denominado [Nombre del Sistema] que sirva como herramienta software de apoyo al seguimiento del/los [Nombre Proceso(s)] de la Empresa [Nombre Empresa].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La importancia del Sistema: Permitirá la gestión de los [nombre Perfiles] como usuarios de la Empresa [Nombre Empresa] [más Información]. En [ModProceso1] los [Perfiles Usuario] podrán [acciones del Sistema (beneficios comparados con las necesidades encontradas)]. En [ModProceso2] los [Perfiles Usuario] podrán [acciones del Sistema (beneficios comparados con las necesidades encontradas)]. Finalmente, facilitará la gestión de reportes gráficos e impresos, necesarios para la toma de decisiones del personal administrativo de la Empresa [Nombre Empresa].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dirty="0">
                <a:latin typeface="Work Sans Light" pitchFamily="2" charset="77"/>
              </a:rPr>
              <a:t>El aporte al Sector: El Sistema [Nombre Empresa] servirá como aporte al sector [Sector], como [importancia para el Sector].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dirty="0">
              <a:latin typeface="Work Sans Light" pitchFamily="2" charset="7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1600" b="1" dirty="0">
                <a:latin typeface="Work Sans Light" pitchFamily="2" charset="77"/>
              </a:rPr>
              <a:t>NOTA</a:t>
            </a:r>
            <a:r>
              <a:rPr lang="es-MX" sz="1600" dirty="0">
                <a:latin typeface="Work Sans Light" pitchFamily="2" charset="77"/>
              </a:rPr>
              <a:t>: No se usan viñetas o numeración, a menos que sea para contar o describir una serie de pasos. Se pueden utilizar imágenes de apoyo.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sz="1600" b="1" dirty="0">
              <a:latin typeface="Work Sans Light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401254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F67CBC-1536-A090-A5B5-FE205F3AF4AD}"/>
              </a:ext>
            </a:extLst>
          </p:cNvPr>
          <p:cNvSpPr txBox="1">
            <a:spLocks/>
          </p:cNvSpPr>
          <p:nvPr/>
        </p:nvSpPr>
        <p:spPr>
          <a:xfrm>
            <a:off x="456236" y="457723"/>
            <a:ext cx="10515600" cy="676598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>
                <a:solidFill>
                  <a:schemeClr val="tx1">
                    <a:lumMod val="95000"/>
                    <a:lumOff val="5000"/>
                  </a:schemeClr>
                </a:solidFill>
                <a:latin typeface="Work Sans Medium" pitchFamily="2" charset="77"/>
              </a:rPr>
              <a:t>Justificación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EF9C203C-8702-185A-A81A-1392C612CF72}"/>
              </a:ext>
            </a:extLst>
          </p:cNvPr>
          <p:cNvSpPr txBox="1">
            <a:spLocks/>
          </p:cNvSpPr>
          <p:nvPr/>
        </p:nvSpPr>
        <p:spPr>
          <a:xfrm>
            <a:off x="8694348" y="508463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Sistema</a:t>
            </a:r>
            <a:endParaRPr lang="es-CO" sz="1600" dirty="0">
              <a:latin typeface="Work Sans Light" pitchFamily="2" charset="77"/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8F398273-E570-FD0C-5679-CE05DCAEEED3}"/>
              </a:ext>
            </a:extLst>
          </p:cNvPr>
          <p:cNvSpPr txBox="1">
            <a:spLocks/>
          </p:cNvSpPr>
          <p:nvPr/>
        </p:nvSpPr>
        <p:spPr>
          <a:xfrm>
            <a:off x="9775121" y="510142"/>
            <a:ext cx="1080000" cy="54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 anchor="ctr" anchorCtr="0">
            <a:noAutofit/>
          </a:bodyPr>
          <a:lstStyle/>
          <a:p>
            <a:pPr algn="ctr"/>
            <a:r>
              <a:rPr lang="es-ES" sz="1600" dirty="0">
                <a:latin typeface="Work Sans Light" pitchFamily="2" charset="77"/>
              </a:rPr>
              <a:t>Logo Empresa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AF636D40-6663-725B-8E0D-34BDB07692AF}"/>
              </a:ext>
            </a:extLst>
          </p:cNvPr>
          <p:cNvSpPr txBox="1"/>
          <p:nvPr/>
        </p:nvSpPr>
        <p:spPr>
          <a:xfrm>
            <a:off x="372353" y="1667521"/>
            <a:ext cx="1144729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>
                <a:latin typeface="Work Sans Light" pitchFamily="2" charset="77"/>
              </a:rPr>
              <a:t>“Si se requiere esta diapositiva, de lo contrario eliminarla”</a:t>
            </a:r>
          </a:p>
        </p:txBody>
      </p:sp>
    </p:spTree>
    <p:extLst>
      <p:ext uri="{BB962C8B-B14F-4D97-AF65-F5344CB8AC3E}">
        <p14:creationId xmlns:p14="http://schemas.microsoft.com/office/powerpoint/2010/main" val="35155936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3617</TotalTime>
  <Words>902</Words>
  <Application>Microsoft Office PowerPoint</Application>
  <PresentationFormat>Panorámica</PresentationFormat>
  <Paragraphs>133</Paragraphs>
  <Slides>15</Slides>
  <Notes>2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Work Sans</vt:lpstr>
      <vt:lpstr>Work Sans Light</vt:lpstr>
      <vt:lpstr>Work Sans Medium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Problema</vt:lpstr>
      <vt:lpstr>Presentación de PowerPoint</vt:lpstr>
      <vt:lpstr>Presentación de PowerPoint</vt:lpstr>
      <vt:lpstr>Justificación</vt:lpstr>
      <vt:lpstr>Presentación de PowerPoint</vt:lpstr>
      <vt:lpstr>Alcance</vt:lpstr>
      <vt:lpstr>Presentación de PowerPoint</vt:lpstr>
      <vt:lpstr>Delimitación</vt:lpstr>
      <vt:lpstr>Presentación de PowerPoint</vt:lpstr>
      <vt:lpstr>Entregables Proyecto Formativo por Trimestre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Jorge Enrique Pedraza Sanchez</dc:creator>
  <cp:lastModifiedBy>Laura Castiblanco</cp:lastModifiedBy>
  <cp:revision>74</cp:revision>
  <dcterms:created xsi:type="dcterms:W3CDTF">2020-10-01T23:51:28Z</dcterms:created>
  <dcterms:modified xsi:type="dcterms:W3CDTF">2025-07-08T21:08:06Z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1299739c-ad3d-4908-806e-4d91151a6e13_Enabled">
    <vt:lpwstr>true</vt:lpwstr>
  </property>
  <property fmtid="{D5CDD505-2E9C-101B-9397-08002B2CF9AE}" pid="3" name="MSIP_Label_1299739c-ad3d-4908-806e-4d91151a6e13_Method">
    <vt:lpwstr>Standard</vt:lpwstr>
  </property>
  <property fmtid="{D5CDD505-2E9C-101B-9397-08002B2CF9AE}" pid="4" name="MSIP_Label_1299739c-ad3d-4908-806e-4d91151a6e13_Name">
    <vt:lpwstr>All Employees (Unrestricted)</vt:lpwstr>
  </property>
  <property fmtid="{D5CDD505-2E9C-101B-9397-08002B2CF9AE}" pid="5" name="MSIP_Label_1299739c-ad3d-4908-806e-4d91151a6e13_SiteId">
    <vt:lpwstr>cbc2c381-2f2e-4d93-91d1-506c9316ace7</vt:lpwstr>
  </property>
  <property fmtid="{D5CDD505-2E9C-101B-9397-08002B2CF9AE}" pid="6" name="MSIP_Label_1299739c-ad3d-4908-806e-4d91151a6e13_ContentBits">
    <vt:lpwstr>0</vt:lpwstr>
  </property>
  <property fmtid="{D5CDD505-2E9C-101B-9397-08002B2CF9AE}" pid="7" name="MSIP_Label_1299739c-ad3d-4908-806e-4d91151a6e13_SetDate">
    <vt:lpwstr>2022-08-12T19:17:55Z</vt:lpwstr>
  </property>
  <property fmtid="{D5CDD505-2E9C-101B-9397-08002B2CF9AE}" pid="8" name="MSIP_Label_1299739c-ad3d-4908-806e-4d91151a6e13_ActionId">
    <vt:lpwstr>8c6bc714-34a9-4b82-914e-50b1377a2da4</vt:lpwstr>
  </property>
</Properties>
</file>

<file path=docProps/thumbnail.jpeg>
</file>